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47BFE"/>
    <a:srgbClr val="587384"/>
    <a:srgbClr val="112E4C"/>
    <a:srgbClr val="F07877"/>
    <a:srgbClr val="006F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47B2-76FE-477C-B998-575D035C5655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CECF-642F-4B6D-941C-7E66D4298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ACCE-5E6D-4B63-9881-636D46424C42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5C5A-C7A8-4A94-BD4B-A5A14A7B8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3013-D435-484D-85FB-6728713F3989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A4BA-C817-446C-B966-C073FB882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26C2-DBD3-4A95-8BEC-23A72937770E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5F07-352B-4CAC-84A8-3F214196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A136-6DEA-49C7-B981-06FF71B0ED6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FB03-7109-42F7-AD32-7A7923F93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AB00-A3EF-4A87-907E-2EA26AE3179E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0767-2252-4ADE-BA3B-2BD53FFCA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906F-9E80-4BAC-8FAA-FE9D0855CABC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9559-F842-43A6-893C-3B07C2C3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33C6-9B43-4BD9-A09E-C1450423BD6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5A2B-83E4-4AD7-A7FB-3C3B6DD9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88BB-08DF-41BB-B733-7AB803C46252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FD77-8190-45CE-839A-11B47192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B511-E945-4F95-B5F9-C9114E5949A8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18B0-C2CB-44B4-9EC1-81D05C719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F13D-DCBC-4D26-A2DD-56E2B5503A60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0168-FAC4-487E-89A4-ABF465BC3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8FAF42-CE7E-4166-A435-3A184ECBE6B4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F7E42-0192-45D9-8090-C983B55A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avatars.mds.yandex.net/i?id=2a0000016e46f3a3c6e850fa8be0e586f7b3-1675688-fast-images&amp;n=1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ia.ru/20191107/156066733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xn--80akfo2a.xn--p1ai/wp-content/uploads/2017/06/aaa4a356cfc35a7d88f879b22e93d03c06209082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avatars.mds.yandex.net/get-pdb/199965/507fcb86-bc72-4a05-86e9-05ea4f7c6ee0/s120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avatars.mds.yandex.net/get-pdb/1209255/b47f2cd4-296d-4e4d-b142-5cd181486285/s120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znaj.ua/crops/931302/620x0/1/0/2019/11/09/rVgZ94K7XHxw9uxPK4spaHXSJu8HwjygkToQqvMr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7025"/>
            <a:ext cx="3943350" cy="1422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rgbClr val="547B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ФИЗИКА</a:t>
            </a:r>
            <a:r>
              <a:rPr lang="ru-RU" sz="4000" b="1" smtClean="0">
                <a:solidFill>
                  <a:srgbClr val="547B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lang="ru-RU" sz="4000" b="1" smtClean="0">
                <a:solidFill>
                  <a:srgbClr val="547BFE"/>
                </a:solidFill>
                <a:latin typeface="Calibri" pitchFamily="34" charset="0"/>
              </a:rPr>
              <a:t> </a:t>
            </a:r>
            <a:r>
              <a:rPr lang="ru-RU" sz="4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ПРИРОДА</a:t>
            </a:r>
            <a:r>
              <a:rPr lang="ru-RU" sz="4000" b="1" smtClean="0">
                <a:solidFill>
                  <a:srgbClr val="FFCC00"/>
                </a:solidFill>
                <a:latin typeface="Calibri" pitchFamily="34" charset="0"/>
              </a:rPr>
              <a:t>.</a:t>
            </a:r>
            <a:r>
              <a:rPr lang="ru-RU" sz="4000" b="1" smtClean="0">
                <a:solidFill>
                  <a:srgbClr val="547BFE"/>
                </a:solidFill>
                <a:latin typeface="Calibri" pitchFamily="34" charset="0"/>
              </a:rPr>
              <a:t> </a:t>
            </a:r>
            <a:r>
              <a:rPr lang="ru-RU" sz="4000" b="1" smtClean="0">
                <a:solidFill>
                  <a:srgbClr val="5873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ТЕХНОЛОГИИ</a:t>
            </a:r>
            <a:endParaRPr lang="en-US" sz="4000" b="1" smtClean="0">
              <a:solidFill>
                <a:srgbClr val="58738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0" y="2125663"/>
            <a:ext cx="4170363" cy="354012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ru-RU" sz="1600" smtClean="0">
                <a:solidFill>
                  <a:srgbClr val="587384"/>
                </a:solidFill>
                <a:latin typeface="Times New Roman" pitchFamily="18" charset="0"/>
              </a:rPr>
              <a:t>НАУЧНО-ИССЛЕДОВАТЕЛЬСКАЯ</a:t>
            </a:r>
            <a:r>
              <a:rPr lang="ru-RU" sz="1600" smtClean="0">
                <a:solidFill>
                  <a:srgbClr val="587384"/>
                </a:solidFill>
              </a:rPr>
              <a:t> РАБОТА</a:t>
            </a:r>
            <a:endParaRPr lang="en-US" sz="1600" smtClean="0">
              <a:solidFill>
                <a:srgbClr val="587384"/>
              </a:solidFill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 l="18900" t="13600" r="18201" b="12267"/>
          <a:stretch>
            <a:fillRect/>
          </a:stretch>
        </p:blipFill>
        <p:spPr bwMode="auto">
          <a:xfrm>
            <a:off x="3817938" y="2268538"/>
            <a:ext cx="50561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00038" y="219075"/>
            <a:ext cx="84121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Департамент образования, науки и молодежной политики Воронежской области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ГБПОУ ВО «Борисоглебский сельскохозяйственный техникум»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328613" y="1827213"/>
            <a:ext cx="7981950" cy="1416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Главная проблема большинства гидрофобных материалов — то, что со временем или в результате механического повреждения их поверхности теряют водоотталкивающие свойства. 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22530" name="Picture 4" descr="https://avatars.mds.yandex.net/i?id=2a0000016e46f3a3c6e850fa8be0e586f7b3-1675688-fast-images&amp;n=13"/>
          <p:cNvPicPr>
            <a:picLocks noChangeAspect="1" noChangeArrowheads="1"/>
          </p:cNvPicPr>
          <p:nvPr/>
        </p:nvPicPr>
        <p:blipFill>
          <a:blip r:embed="rId2" r:link="rId3"/>
          <a:srcRect l="7944" r="6802"/>
          <a:stretch>
            <a:fillRect/>
          </a:stretch>
        </p:blipFill>
        <p:spPr bwMode="auto">
          <a:xfrm>
            <a:off x="357188" y="3438525"/>
            <a:ext cx="36449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0" y="142875"/>
            <a:ext cx="690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4402138" y="3836988"/>
            <a:ext cx="41052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В итоге команда ученых разработала структуру, в которой две металлические пластины точно также, как и ранее, покрыли крошечными «узорами». Только вот положили эти пластины друг на друга, обратив «рисунком» внутрь. Между пластинами оказалось достаточно места, чтобы захватывать и удерживать воздух, который не давал металлической структуре потонуть. </a:t>
            </a:r>
          </a:p>
        </p:txBody>
      </p:sp>
      <p:sp>
        <p:nvSpPr>
          <p:cNvPr id="22533" name="AutoShape 13"/>
          <p:cNvSpPr>
            <a:spLocks noChangeArrowheads="1"/>
          </p:cNvSpPr>
          <p:nvPr/>
        </p:nvSpPr>
        <p:spPr bwMode="auto">
          <a:xfrm rot="-10349626">
            <a:off x="3910013" y="3022600"/>
            <a:ext cx="1450975" cy="685800"/>
          </a:xfrm>
          <a:prstGeom prst="curvedUpArrow">
            <a:avLst>
              <a:gd name="adj1" fmla="val 42315"/>
              <a:gd name="adj2" fmla="val 846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627563" y="3843338"/>
            <a:ext cx="4324350" cy="2427287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Материал не потерял свои свойства даже после многократных погружений и двухмесячного пребывания под водой под грузом. Конструкция так же легко всплыла на поверхность, как и при первом испытании.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0" y="142875"/>
            <a:ext cx="690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/>
          <a:srcRect l="30020" r="30640"/>
          <a:stretch>
            <a:fillRect/>
          </a:stretch>
        </p:blipFill>
        <p:spPr bwMode="auto">
          <a:xfrm>
            <a:off x="196850" y="2166938"/>
            <a:ext cx="30924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371850" y="2295525"/>
            <a:ext cx="4773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Рис. 11. Фото</a:t>
            </a:r>
            <a:r>
              <a:rPr lang="en-US" sz="1600">
                <a:latin typeface="Times New Roman" pitchFamily="18" charset="0"/>
              </a:rPr>
              <a:t>. Adam Fenster / University of Rochester/</a:t>
            </a:r>
            <a:r>
              <a:rPr lang="ru-RU" sz="1600">
                <a:latin typeface="Times New Roman" pitchFamily="18" charset="0"/>
              </a:rPr>
              <a:t>Инженеры поместили на конструкцию груз и погрузили ее  в воду на два месяца.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/>
          <a:srcRect l="18900" t="13600" r="18201" b="12267"/>
          <a:stretch>
            <a:fillRect/>
          </a:stretch>
        </p:blipFill>
        <p:spPr bwMode="auto">
          <a:xfrm>
            <a:off x="361950" y="2024063"/>
            <a:ext cx="50561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5338763" y="1735138"/>
            <a:ext cx="35639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</a:rPr>
              <a:t>Новый метод обработки металлов позволит разработать непотопляемые корабли, плавучие электронные контрольные приборы или любые другие устройства, которые должны длительное время оставаться на поверхности воды независимо от повреждений..</a:t>
            </a:r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/>
          <a:srcRect l="18900" t="13600" r="18201" b="12267"/>
          <a:stretch>
            <a:fillRect/>
          </a:stretch>
        </p:blipFill>
        <p:spPr bwMode="auto">
          <a:xfrm>
            <a:off x="3827463" y="2182813"/>
            <a:ext cx="50561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933575"/>
            <a:ext cx="39449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ko-K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Перед исследователями постоянно встают новые загадки, — обнаруживаются явления, для объяснения и понимания которых требуются новые физические теории. Несмотря на огромный объём накопленных знаний, современная физика  будет развиваться,  и находить научное объяснение  еще неизведанным явлениям природы и жизни на Земле!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127000"/>
            <a:ext cx="509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sz="2000" smtClean="0">
                <a:latin typeface="Times New Roman" pitchFamily="18" charset="0"/>
              </a:rPr>
              <a:t>Литература </a:t>
            </a:r>
            <a:endParaRPr lang="ru-RU" altLang="ko-KR" sz="2000" smtClean="0">
              <a:latin typeface="Times New Roman" pitchFamily="18" charset="0"/>
              <a:cs typeface="맑은 고딕"/>
            </a:endParaRP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А. С. Разумовский, А. В. Братищев Фотоника / Энциклопедический словарь нанотехнологий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Иванов Б. Н.  Законы физики. 3-е изд. — М.: Эдиториал УРСС, 2004. — 368 с. — ISBN 5-354-00640-6.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Пуанкаре А.  О науке. 2-е изд. — М.: Наука, 1990. — 736 с. — ISBN 5-02-014328-6.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В.П. Зубов, Б.Г. Кузнецов, Д.Д. Иваненко. Очерки развития основных физических идей. — М.: АН СССР, 1959. — 511 с. — 5000 экз.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Чугунов, А. О. Физическая водобоязнь / А. О. Чугунов, А. А. Полянский, Р. Г. Ефремов // Природа. — 2013. — Вып. 1169, № 1. — С. 24-34.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Источник: </a:t>
            </a:r>
            <a:r>
              <a:rPr lang="ru-RU" altLang="ko-KR" sz="2000" smtClean="0">
                <a:latin typeface="Times New Roman" pitchFamily="18" charset="0"/>
                <a:cs typeface="맑은 고딕"/>
                <a:hlinkClick r:id="rId2"/>
              </a:rPr>
              <a:t>https://ria.ru/20191107/1560667335.html</a:t>
            </a:r>
            <a:endParaRPr lang="ru-RU" altLang="ko-KR" sz="2000" smtClean="0">
              <a:latin typeface="Times New Roman" pitchFamily="18" charset="0"/>
              <a:cs typeface="맑은 고딕"/>
            </a:endParaRPr>
          </a:p>
          <a:p>
            <a:pPr marL="533400" indent="-533400" eaLnBrk="1" hangingPunct="1">
              <a:lnSpc>
                <a:spcPct val="70000"/>
              </a:lnSpc>
              <a:buFont typeface="Arial" charset="0"/>
              <a:buAutoNum type="arabicPeriod"/>
            </a:pPr>
            <a:r>
              <a:rPr lang="ru-RU" altLang="ko-KR" sz="2000" smtClean="0">
                <a:latin typeface="Times New Roman" pitchFamily="18" charset="0"/>
                <a:cs typeface="맑은 고딕"/>
              </a:rPr>
              <a:t>https://ru.wikipedia.org/wiki/Гидрофобность</a:t>
            </a: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/>
          <a:srcRect l="18900" t="13600" r="18201" b="12267"/>
          <a:stretch>
            <a:fillRect/>
          </a:stretch>
        </p:blipFill>
        <p:spPr bwMode="auto">
          <a:xfrm>
            <a:off x="5092700" y="3516313"/>
            <a:ext cx="3779838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862013" y="2103438"/>
            <a:ext cx="7907337" cy="1003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515225" cy="10906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Гидрофобность и современные технологии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38113" y="1495425"/>
            <a:ext cx="8812212" cy="1809750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400" smtClean="0">
                <a:latin typeface="Times New Roman" pitchFamily="18" charset="0"/>
              </a:rPr>
              <a:t>Ученые создали новую технологию обработки металлических поверхностей для придания им </a:t>
            </a: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супергидрофобных свойств</a:t>
            </a:r>
            <a:r>
              <a:rPr lang="ru-RU" sz="240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Гидрофобность</a:t>
            </a:r>
            <a:r>
              <a:rPr lang="ru-RU" sz="2400" smtClean="0">
                <a:latin typeface="Times New Roman" pitchFamily="18" charset="0"/>
              </a:rPr>
              <a:t> – (от греческого «гидро» - вода + «фобос» - боязнь, страх)  - физическое свойство молекулы, стремление избежать контакта с водой. Сама молекула в этом случае называется гидрофобной.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3498850"/>
            <a:ext cx="31051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6" descr="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8" descr="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10" descr="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488" y="3146425"/>
            <a:ext cx="4287837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584200" y="5995988"/>
            <a:ext cx="340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Капля воды на гидрофобной поверхности воды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147638" y="1762125"/>
            <a:ext cx="3930650" cy="4711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Гидрофобные молекулы обычно  неполярны и «предпочитают» находиться среди других нейтральных молекул и неполярных растворителей. Поэтому вода на гидрофобной поверхности, обладающей высоким значением  угла смачивания, собирается в капли. А при добавлении в воду гидрофобных жидкостей, в зависимости от плотности, они собираются в изолированные сгустки, либо распределяются по поверхности воды, как происходит с нефтью.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17412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7515225" cy="10906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Гидрофобность и современные технологии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 t="10477"/>
          <a:stretch>
            <a:fillRect/>
          </a:stretch>
        </p:blipFill>
        <p:spPr bwMode="auto">
          <a:xfrm>
            <a:off x="4254500" y="2579688"/>
            <a:ext cx="48895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0" y="2100263"/>
            <a:ext cx="3962400" cy="4160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Сверхгидрофобные материалы имеют поверхности, чрезвычайно несклонные к смачиванию (с углом контакта с водой, превышающим 150°). Многие из подобных материалов, обнаруженных в природе, подчиняются закону Кассье  и являются двухфазными на субмикронном уровне, причем одним из компонентов является воздух. Эффект лотоса  основан на этом принципе.</a:t>
            </a:r>
          </a:p>
        </p:txBody>
      </p:sp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7515225" cy="10906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Сверхгидрофобность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863" y="1830388"/>
            <a:ext cx="500538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708525" y="5900738"/>
            <a:ext cx="41989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Компьютерная иллюстрация капель, захватывающих пыль с поверхности, проявляющей эффект лотоса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7515225" cy="10906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Сверхгидрофобность</a:t>
            </a: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 t="14992" r="49538" b="11464"/>
          <a:stretch>
            <a:fillRect/>
          </a:stretch>
        </p:blipFill>
        <p:spPr bwMode="auto">
          <a:xfrm>
            <a:off x="298450" y="1744663"/>
            <a:ext cx="34988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638" y="3800475"/>
            <a:ext cx="61039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142875"/>
            <a:ext cx="6908800" cy="635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1631950"/>
            <a:ext cx="7546975" cy="261937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Непотопляемый металл — это что-то новенькое!</a:t>
            </a:r>
            <a:endParaRPr lang="ru-RU" sz="180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Всем известно, что металлы  - довольно тяжелый класс веществ, который обладает высокой плотностью и (если мы не говорим об особых сплавах или сверхтонких листах наподобие фольги) зачастую тонет в воде. Однако исследователи из Университета Рочестера смогли создать металл, который просто отказывается тонуть. Даже если его специально погрузить под водную гладь - он всплывет на поверхность.</a:t>
            </a:r>
          </a:p>
        </p:txBody>
      </p:sp>
      <p:pic>
        <p:nvPicPr>
          <p:cNvPr id="18435" name="Picture 4" descr="http://xn--80akfo2a.xn--p1ai/wp-content/uploads/2017/06/aaa4a356cfc35a7d88f879b22e93d03c06209082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29088" y="4257675"/>
            <a:ext cx="4800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63563" y="4891088"/>
            <a:ext cx="343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Гидрофобные покрытия металлов не дают им ржаветь, отталкивая воду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0" y="1730375"/>
            <a:ext cx="6067425" cy="11731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Ученые подглядели свое открытие у водяных пауков-серебрянок (Argyroneta) (рис. 6), способных долго находиться под водой в воздушной оболочке, окружающей их тело.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0" y="142875"/>
            <a:ext cx="690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pic>
        <p:nvPicPr>
          <p:cNvPr id="19459" name="Picture 5" descr="https://avatars.mds.yandex.net/get-pdb/199965/507fcb86-bc72-4a05-86e9-05ea4f7c6ee0/s120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60813" y="3122613"/>
            <a:ext cx="46958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82738" y="4657725"/>
            <a:ext cx="218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>
                <a:cs typeface="맑은 고딕"/>
              </a:rPr>
              <a:t>Рис. 6. Водяной паук - серебрянка 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0" y="1760538"/>
            <a:ext cx="7440613" cy="14493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Аналогичный прием используют огненные муравьи Solenopsis (рис. 7.). Объединяясь в группы, они удерживаются на поверхности воды за счет воздуха, захваченного их гидрофобными телами.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0" y="142875"/>
            <a:ext cx="690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pic>
        <p:nvPicPr>
          <p:cNvPr id="20483" name="Picture 5" descr="https://avatars.mds.yandex.net/get-pdb/1209255/b47f2cd4-296d-4e4d-b142-5cd181486285/s120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160838" y="3341688"/>
            <a:ext cx="47577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841500" y="461486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ko-KR">
                <a:latin typeface="Times New Roman" pitchFamily="18" charset="0"/>
                <a:cs typeface="맑은 고딕"/>
              </a:rPr>
              <a:t>Рис. 7. Огненный муравей</a:t>
            </a:r>
            <a:r>
              <a:rPr lang="ru-RU" altLang="ko-KR">
                <a:cs typeface="맑은 고딕"/>
              </a:rPr>
              <a:t> </a:t>
            </a: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257300" y="4856163"/>
            <a:ext cx="7886700" cy="1766887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"Нас это очень вдохновило, — приводит слова руководителя исследования Чунлей Гуо (Chunlei Guo) пресс-служба Рочестерского университета. — Главная идея состоит в том, что многогранные супергидрофобные конструкции захватывают большой объем воздуха. Это может быть использовано для создания плавучих устройств".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0" y="142875"/>
            <a:ext cx="6908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Непотопляемый металл</a:t>
            </a:r>
          </a:p>
        </p:txBody>
      </p:sp>
      <p:pic>
        <p:nvPicPr>
          <p:cNvPr id="21507" name="Picture 5" descr="https://znaj.ua/crops/931302/620x0/1/0/2019/11/09/rVgZ94K7XHxw9uxPK4spaHXSJu8HwjygkToQqvMr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33900" y="1873250"/>
            <a:ext cx="44323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9" descr="e526adcs-96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4"/>
          <a:srcRect l="5899" t="4346" r="4140" b="4042"/>
          <a:stretch>
            <a:fillRect/>
          </a:stretch>
        </p:blipFill>
        <p:spPr bwMode="auto">
          <a:xfrm>
            <a:off x="161925" y="1897063"/>
            <a:ext cx="32861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607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맑은 고딕</vt:lpstr>
      <vt:lpstr>Office Theme</vt:lpstr>
      <vt:lpstr>Office Theme</vt:lpstr>
      <vt:lpstr>ФИЗИКА. ПРИРОДА. ТЕХНОЛОГИИ</vt:lpstr>
      <vt:lpstr>Гидрофобность и современные технологии</vt:lpstr>
      <vt:lpstr>Гидрофобность и современные технологии</vt:lpstr>
      <vt:lpstr>Сверхгидрофобность</vt:lpstr>
      <vt:lpstr>Сверхгидрофобность</vt:lpstr>
      <vt:lpstr>Непотопляемый металл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Учитель 17</cp:lastModifiedBy>
  <cp:revision>25</cp:revision>
  <dcterms:created xsi:type="dcterms:W3CDTF">2019-10-28T08:40:00Z</dcterms:created>
  <dcterms:modified xsi:type="dcterms:W3CDTF">2019-11-14T10:32:33Z</dcterms:modified>
</cp:coreProperties>
</file>